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4388"/>
    <a:srgbClr val="FFFFFF"/>
    <a:srgbClr val="A1A9AC"/>
    <a:srgbClr val="EE37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25E01-A3AE-4883-A614-4DAD239BA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F9D92E-A35B-493B-889F-AA823DAC3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7286D-2886-4972-A92B-91DB460D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7C633-2D91-482E-B5A0-449235552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1F5DB3-01EA-4B39-B558-011CD3D0D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245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DA58C-85F7-46C1-B3A9-75E7B3886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55587A-C997-4B3A-A25E-A770FDA81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67525-F3CC-402B-BCDA-B0501919D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5CD05-634E-44D1-95F8-3D4BC1B4E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9A2A6-8B91-4661-8C42-390400ED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398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1804FD-4F31-4408-9F25-740CE1DE00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62EC77-604E-464D-91A2-FC5386BCA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CDCF2-033A-45BE-9EDA-35D9CC978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61E7F-F865-4065-8154-39070C429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8CE4B-4C03-45B5-881E-1FF6D283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9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D8A09-1D26-495B-B169-C6EFB396D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B1991-84CE-494B-B758-CC30A9439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076AF-C573-41AC-A11C-18EBA00B9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03BD1-FAA5-4503-9844-289902FF6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0026A-3672-4568-A714-C05F41F7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7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0D667-AECF-4F44-A938-8FA265DE8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F01645-AAA5-493A-A8DF-7ECF89691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4F4A7-7C64-46E0-BABA-E52C15D20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42578-05A3-4122-BFF2-DD302A47F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ACB2B-C263-4C2E-86C2-BCED33571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9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F2149-2B74-4D76-BBD9-D3BE402F8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A30F3-6ED3-4770-B792-ED398C2167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46389D-6A8D-42E6-B3A9-D999C5FF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FE067A-C660-43F3-8C72-7B15A6D9C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BDDD1A-A57D-4810-BCD3-B56A569A2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11E7A6-625B-43C7-987B-4F985D69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0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A8593-B70F-4BFD-9FB9-0E0C9E21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D0C26-50F3-403A-938E-B14E5AD7F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93796E-30F3-438B-B755-15CFE8043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AF7A5D-9E15-490A-B511-9A430A419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960E4C-63AD-4DE2-A402-18ECACE7E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AF9323-8D77-4DA2-B6B0-F2A4FBE98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241C1-8C78-4F25-B9BC-4F21B21C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76FF44-91CE-48E0-9EF1-D3F16B06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8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19ECA-441B-4D5C-9C9B-513944BEF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3371AF-8050-4667-9AEC-29EBA33AB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754929-FD81-4438-8597-21E0ECB9F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3F548-488E-40AD-A21B-257A23F46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5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B3177C-6193-40B6-9852-AD5E19F5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3420BE3-FE67-46F3-B1CC-A715BBA59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916C0-50DA-47E5-90EE-5E6A72EDF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5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37605-2F6A-4D35-96C7-2BA85DC54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6C800-51B0-4D13-9E6C-1AE0B211E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064B1-DB4E-4DC4-A6EB-D67803903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73FE7-42BD-43A8-A7C7-C45FFF1D6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68E43-C0B1-4BB3-85AB-901F1810A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31745-EA0B-40BB-B113-DFE865562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16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F81B7-3CEC-4F7D-AC12-15ACE1367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39E90A-9CFE-4D73-B872-DD7FA118DB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00F945-9FDF-48DC-A321-BAE6474DD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1EDD30-9579-440B-A508-296759594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0440BE-41F1-47F3-8E12-BC3CBBD43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F11F0-345A-49D8-9E35-40FF095FD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2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2E4189-40C6-45A7-9CAC-DBD3C4B1A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918E4E-7DB1-4DA5-B825-17FE44DE3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36481-3E19-4896-AABD-8D7DA6736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BD85-628A-4248-B89E-2D720CA749C8}" type="datetimeFigureOut">
              <a:rPr lang="en-US" smtClean="0"/>
              <a:t>12/26/2018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66847-660D-4782-948B-EC05E78A53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520BC-EA69-4F4A-8CB1-CA7564AA7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C40C8-28B4-43D0-AFE0-011C150AC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1FB9B44-DDAB-487C-93FB-4B498DFFC803}"/>
              </a:ext>
            </a:extLst>
          </p:cNvPr>
          <p:cNvSpPr/>
          <p:nvPr/>
        </p:nvSpPr>
        <p:spPr>
          <a:xfrm>
            <a:off x="0" y="0"/>
            <a:ext cx="12295163" cy="6858000"/>
          </a:xfrm>
          <a:prstGeom prst="rect">
            <a:avLst/>
          </a:prstGeom>
          <a:solidFill>
            <a:srgbClr val="A1A9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DB68C-3374-4BEB-BF11-2FF2D1B5CDD7}"/>
              </a:ext>
            </a:extLst>
          </p:cNvPr>
          <p:cNvSpPr txBox="1"/>
          <p:nvPr/>
        </p:nvSpPr>
        <p:spPr>
          <a:xfrm>
            <a:off x="211014" y="126611"/>
            <a:ext cx="11980985" cy="1200329"/>
          </a:xfrm>
          <a:prstGeom prst="rect">
            <a:avLst/>
          </a:prstGeom>
          <a:noFill/>
          <a:ln w="254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 EARLY COLLEGE HIGH SCHOOL</a:t>
            </a:r>
          </a:p>
          <a:p>
            <a:pPr algn="ctr"/>
            <a:r>
              <a:rPr lang="en-US" sz="3200" b="1" dirty="0">
                <a:solidFill>
                  <a:srgbClr val="1B438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ADVISORY PROGRAM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BB622A1-DCE6-4CBC-B905-7169B05D7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1326939"/>
            <a:ext cx="5884986" cy="55310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44F6F21-325D-4252-81E1-25181BE79C08}"/>
              </a:ext>
            </a:extLst>
          </p:cNvPr>
          <p:cNvSpPr txBox="1"/>
          <p:nvPr/>
        </p:nvSpPr>
        <p:spPr>
          <a:xfrm>
            <a:off x="6096000" y="2199643"/>
            <a:ext cx="6096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 Narrow" panose="020B0606020202030204" pitchFamily="34" charset="0"/>
              </a:rPr>
              <a:t>Relationships</a:t>
            </a:r>
          </a:p>
          <a:p>
            <a:pPr algn="ctr"/>
            <a:r>
              <a:rPr lang="en-US" sz="8000" b="1" dirty="0">
                <a:solidFill>
                  <a:schemeClr val="bg1"/>
                </a:solidFill>
                <a:latin typeface="Arial Narrow" panose="020B0606020202030204" pitchFamily="34" charset="0"/>
              </a:rPr>
              <a:t>Relevance</a:t>
            </a:r>
          </a:p>
          <a:p>
            <a:pPr algn="ctr"/>
            <a:r>
              <a:rPr lang="en-US" sz="8000" b="1" dirty="0">
                <a:solidFill>
                  <a:schemeClr val="bg1"/>
                </a:solidFill>
                <a:latin typeface="Arial Narrow" panose="020B0606020202030204" pitchFamily="34" charset="0"/>
              </a:rPr>
              <a:t>Rigor</a:t>
            </a:r>
          </a:p>
        </p:txBody>
      </p:sp>
    </p:spTree>
    <p:extLst>
      <p:ext uri="{BB962C8B-B14F-4D97-AF65-F5344CB8AC3E}">
        <p14:creationId xmlns:p14="http://schemas.microsoft.com/office/powerpoint/2010/main" val="1879443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1FB9B44-DDAB-487C-93FB-4B498DFFC803}"/>
              </a:ext>
            </a:extLst>
          </p:cNvPr>
          <p:cNvSpPr/>
          <p:nvPr/>
        </p:nvSpPr>
        <p:spPr>
          <a:xfrm>
            <a:off x="0" y="0"/>
            <a:ext cx="12295163" cy="6858000"/>
          </a:xfrm>
          <a:prstGeom prst="rect">
            <a:avLst/>
          </a:prstGeom>
          <a:solidFill>
            <a:srgbClr val="A1A9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DB68C-3374-4BEB-BF11-2FF2D1B5CDD7}"/>
              </a:ext>
            </a:extLst>
          </p:cNvPr>
          <p:cNvSpPr txBox="1"/>
          <p:nvPr/>
        </p:nvSpPr>
        <p:spPr>
          <a:xfrm>
            <a:off x="0" y="0"/>
            <a:ext cx="12295163" cy="830997"/>
          </a:xfrm>
          <a:prstGeom prst="rect">
            <a:avLst/>
          </a:prstGeom>
          <a:solidFill>
            <a:srgbClr val="1B4388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ADVISORY PROGRAM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BB622A1-DCE6-4CBC-B905-7169B05D7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1122987"/>
            <a:ext cx="4768949" cy="479655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44F6F21-325D-4252-81E1-25181BE79C08}"/>
              </a:ext>
            </a:extLst>
          </p:cNvPr>
          <p:cNvSpPr txBox="1"/>
          <p:nvPr/>
        </p:nvSpPr>
        <p:spPr>
          <a:xfrm>
            <a:off x="0" y="6211669"/>
            <a:ext cx="412183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Relationships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B87E83-FCB0-4931-AFFE-D0B427356F6C}"/>
              </a:ext>
            </a:extLst>
          </p:cNvPr>
          <p:cNvSpPr txBox="1"/>
          <p:nvPr/>
        </p:nvSpPr>
        <p:spPr>
          <a:xfrm>
            <a:off x="4121833" y="6211669"/>
            <a:ext cx="4037427" cy="646331"/>
          </a:xfrm>
          <a:prstGeom prst="rect">
            <a:avLst/>
          </a:prstGeom>
          <a:solidFill>
            <a:srgbClr val="1B43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Relevance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0C5BE3-EC2A-4A59-ABF5-6EBD59A55215}"/>
              </a:ext>
            </a:extLst>
          </p:cNvPr>
          <p:cNvSpPr txBox="1"/>
          <p:nvPr/>
        </p:nvSpPr>
        <p:spPr>
          <a:xfrm>
            <a:off x="8159260" y="6211669"/>
            <a:ext cx="413590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Rigor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D323BA-F338-4814-A148-DABE6102198E}"/>
              </a:ext>
            </a:extLst>
          </p:cNvPr>
          <p:cNvSpPr txBox="1"/>
          <p:nvPr/>
        </p:nvSpPr>
        <p:spPr>
          <a:xfrm>
            <a:off x="5970563" y="1305341"/>
            <a:ext cx="5334000" cy="4265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ADVISORY TARGETS: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Social-Emotional Development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Leadership Opportunities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Relationship Continuity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Academic Support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D33DF4C-E9FE-4254-BA6E-7D825ED8DC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1079351"/>
            <a:ext cx="4768949" cy="488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63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1FB9B44-DDAB-487C-93FB-4B498DFFC803}"/>
              </a:ext>
            </a:extLst>
          </p:cNvPr>
          <p:cNvSpPr/>
          <p:nvPr/>
        </p:nvSpPr>
        <p:spPr>
          <a:xfrm>
            <a:off x="0" y="0"/>
            <a:ext cx="12295163" cy="6858000"/>
          </a:xfrm>
          <a:prstGeom prst="rect">
            <a:avLst/>
          </a:prstGeom>
          <a:solidFill>
            <a:srgbClr val="A1A9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DB68C-3374-4BEB-BF11-2FF2D1B5CDD7}"/>
              </a:ext>
            </a:extLst>
          </p:cNvPr>
          <p:cNvSpPr txBox="1"/>
          <p:nvPr/>
        </p:nvSpPr>
        <p:spPr>
          <a:xfrm>
            <a:off x="0" y="0"/>
            <a:ext cx="12295163" cy="830997"/>
          </a:xfrm>
          <a:prstGeom prst="rect">
            <a:avLst/>
          </a:prstGeom>
          <a:solidFill>
            <a:srgbClr val="1B4388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SOCIAL-EMOTIONAL DEVELOPMENT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BB622A1-DCE6-4CBC-B905-7169B05D7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54" y="1068915"/>
            <a:ext cx="4768949" cy="490483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44F6F21-325D-4252-81E1-25181BE79C08}"/>
              </a:ext>
            </a:extLst>
          </p:cNvPr>
          <p:cNvSpPr txBox="1"/>
          <p:nvPr/>
        </p:nvSpPr>
        <p:spPr>
          <a:xfrm>
            <a:off x="0" y="6211669"/>
            <a:ext cx="412183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Relationships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B87E83-FCB0-4931-AFFE-D0B427356F6C}"/>
              </a:ext>
            </a:extLst>
          </p:cNvPr>
          <p:cNvSpPr txBox="1"/>
          <p:nvPr/>
        </p:nvSpPr>
        <p:spPr>
          <a:xfrm>
            <a:off x="4121833" y="6211669"/>
            <a:ext cx="4037427" cy="646331"/>
          </a:xfrm>
          <a:prstGeom prst="rect">
            <a:avLst/>
          </a:prstGeom>
          <a:solidFill>
            <a:srgbClr val="1B43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Relevance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0C5BE3-EC2A-4A59-ABF5-6EBD59A55215}"/>
              </a:ext>
            </a:extLst>
          </p:cNvPr>
          <p:cNvSpPr txBox="1"/>
          <p:nvPr/>
        </p:nvSpPr>
        <p:spPr>
          <a:xfrm>
            <a:off x="8159260" y="6211669"/>
            <a:ext cx="413590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Rigor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D323BA-F338-4814-A148-DABE6102198E}"/>
              </a:ext>
            </a:extLst>
          </p:cNvPr>
          <p:cNvSpPr txBox="1"/>
          <p:nvPr/>
        </p:nvSpPr>
        <p:spPr>
          <a:xfrm>
            <a:off x="6014523" y="1735428"/>
            <a:ext cx="601042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Advisories contain 4-8 students from each grade level.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Monday: Check-In Circle Protocol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Wednesday: Team Building Activity, Advisory Competition or Emotional Support Activity.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21F6C3-7E4A-4BBB-A13C-E518499C9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1079351"/>
            <a:ext cx="4768949" cy="488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89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1FB9B44-DDAB-487C-93FB-4B498DFFC803}"/>
              </a:ext>
            </a:extLst>
          </p:cNvPr>
          <p:cNvSpPr/>
          <p:nvPr/>
        </p:nvSpPr>
        <p:spPr>
          <a:xfrm>
            <a:off x="0" y="0"/>
            <a:ext cx="12295163" cy="6858000"/>
          </a:xfrm>
          <a:prstGeom prst="rect">
            <a:avLst/>
          </a:prstGeom>
          <a:solidFill>
            <a:srgbClr val="A1A9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DB68C-3374-4BEB-BF11-2FF2D1B5CDD7}"/>
              </a:ext>
            </a:extLst>
          </p:cNvPr>
          <p:cNvSpPr txBox="1"/>
          <p:nvPr/>
        </p:nvSpPr>
        <p:spPr>
          <a:xfrm>
            <a:off x="0" y="0"/>
            <a:ext cx="12295163" cy="830997"/>
          </a:xfrm>
          <a:prstGeom prst="rect">
            <a:avLst/>
          </a:prstGeom>
          <a:solidFill>
            <a:srgbClr val="1B4388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SOCIAL-EMOTIONAL DEVELOPMENT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BB622A1-DCE6-4CBC-B905-7169B05D7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1075340"/>
            <a:ext cx="4768949" cy="48320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44F6F21-325D-4252-81E1-25181BE79C08}"/>
              </a:ext>
            </a:extLst>
          </p:cNvPr>
          <p:cNvSpPr txBox="1"/>
          <p:nvPr/>
        </p:nvSpPr>
        <p:spPr>
          <a:xfrm>
            <a:off x="0" y="6211669"/>
            <a:ext cx="412183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Relationships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B87E83-FCB0-4931-AFFE-D0B427356F6C}"/>
              </a:ext>
            </a:extLst>
          </p:cNvPr>
          <p:cNvSpPr txBox="1"/>
          <p:nvPr/>
        </p:nvSpPr>
        <p:spPr>
          <a:xfrm>
            <a:off x="4121833" y="6211669"/>
            <a:ext cx="4037427" cy="646331"/>
          </a:xfrm>
          <a:prstGeom prst="rect">
            <a:avLst/>
          </a:prstGeom>
          <a:solidFill>
            <a:srgbClr val="1B43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Relevance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0C5BE3-EC2A-4A59-ABF5-6EBD59A55215}"/>
              </a:ext>
            </a:extLst>
          </p:cNvPr>
          <p:cNvSpPr txBox="1"/>
          <p:nvPr/>
        </p:nvSpPr>
        <p:spPr>
          <a:xfrm>
            <a:off x="8159260" y="6211669"/>
            <a:ext cx="413590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Rigor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D323BA-F338-4814-A148-DABE6102198E}"/>
              </a:ext>
            </a:extLst>
          </p:cNvPr>
          <p:cNvSpPr txBox="1"/>
          <p:nvPr/>
        </p:nvSpPr>
        <p:spPr>
          <a:xfrm>
            <a:off x="5970563" y="1379577"/>
            <a:ext cx="601042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Resources:</a:t>
            </a:r>
          </a:p>
          <a:p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National School Reform Faculty 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Daniel Pink - </a:t>
            </a:r>
            <a:r>
              <a:rPr lang="en-US" sz="2800" b="1" u="sng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Drive</a:t>
            </a: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Malcolm Gladwell – </a:t>
            </a:r>
            <a:r>
              <a:rPr lang="en-US" sz="2800" b="1" u="sng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Tipping Point</a:t>
            </a: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Middle College National Consortium</a:t>
            </a: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8F49D9-E006-4C30-B61F-73568E770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1079351"/>
            <a:ext cx="4768949" cy="488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09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1FB9B44-DDAB-487C-93FB-4B498DFFC803}"/>
              </a:ext>
            </a:extLst>
          </p:cNvPr>
          <p:cNvSpPr/>
          <p:nvPr/>
        </p:nvSpPr>
        <p:spPr>
          <a:xfrm>
            <a:off x="0" y="205740"/>
            <a:ext cx="12295163" cy="6858000"/>
          </a:xfrm>
          <a:prstGeom prst="rect">
            <a:avLst/>
          </a:prstGeom>
          <a:solidFill>
            <a:srgbClr val="A1A9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DB68C-3374-4BEB-BF11-2FF2D1B5CDD7}"/>
              </a:ext>
            </a:extLst>
          </p:cNvPr>
          <p:cNvSpPr txBox="1"/>
          <p:nvPr/>
        </p:nvSpPr>
        <p:spPr>
          <a:xfrm>
            <a:off x="0" y="0"/>
            <a:ext cx="12295163" cy="830997"/>
          </a:xfrm>
          <a:prstGeom prst="rect">
            <a:avLst/>
          </a:prstGeom>
          <a:solidFill>
            <a:srgbClr val="1B4388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OPPORTUNITIES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BB622A1-DCE6-4CBC-B905-7169B05D7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1036737"/>
            <a:ext cx="4768949" cy="496919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44F6F21-325D-4252-81E1-25181BE79C08}"/>
              </a:ext>
            </a:extLst>
          </p:cNvPr>
          <p:cNvSpPr txBox="1"/>
          <p:nvPr/>
        </p:nvSpPr>
        <p:spPr>
          <a:xfrm>
            <a:off x="0" y="6211669"/>
            <a:ext cx="412183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Relationships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B87E83-FCB0-4931-AFFE-D0B427356F6C}"/>
              </a:ext>
            </a:extLst>
          </p:cNvPr>
          <p:cNvSpPr txBox="1"/>
          <p:nvPr/>
        </p:nvSpPr>
        <p:spPr>
          <a:xfrm>
            <a:off x="4121833" y="6211669"/>
            <a:ext cx="4037427" cy="646331"/>
          </a:xfrm>
          <a:prstGeom prst="rect">
            <a:avLst/>
          </a:prstGeom>
          <a:solidFill>
            <a:srgbClr val="1B43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Relevance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0C5BE3-EC2A-4A59-ABF5-6EBD59A55215}"/>
              </a:ext>
            </a:extLst>
          </p:cNvPr>
          <p:cNvSpPr txBox="1"/>
          <p:nvPr/>
        </p:nvSpPr>
        <p:spPr>
          <a:xfrm>
            <a:off x="8159260" y="6211669"/>
            <a:ext cx="413590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Rigor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D323BA-F338-4814-A148-DABE6102198E}"/>
              </a:ext>
            </a:extLst>
          </p:cNvPr>
          <p:cNvSpPr txBox="1"/>
          <p:nvPr/>
        </p:nvSpPr>
        <p:spPr>
          <a:xfrm>
            <a:off x="5970563" y="1036737"/>
            <a:ext cx="601042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Seniors are trained in Facilitating and Leadership in their G/T Independent Study or AP Research classes 2 days per week.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All seniors in an Advisory serve the role as Facilitator for underclassmen.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8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The students lead the same Advisory they entered upon beginning at Challenge ECHS.</a:t>
            </a:r>
          </a:p>
          <a:p>
            <a:pPr marL="514350" indent="-514350">
              <a:buAutoNum type="arabicPeriod"/>
            </a:pPr>
            <a:endParaRPr lang="en-US" sz="28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A9E01D9-7EBE-47AA-8435-17A28FCA23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1079351"/>
            <a:ext cx="4768949" cy="488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01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1FB9B44-DDAB-487C-93FB-4B498DFFC803}"/>
              </a:ext>
            </a:extLst>
          </p:cNvPr>
          <p:cNvSpPr/>
          <p:nvPr/>
        </p:nvSpPr>
        <p:spPr>
          <a:xfrm>
            <a:off x="0" y="0"/>
            <a:ext cx="12295163" cy="6858000"/>
          </a:xfrm>
          <a:prstGeom prst="rect">
            <a:avLst/>
          </a:prstGeom>
          <a:solidFill>
            <a:srgbClr val="A1A9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5DB68C-3374-4BEB-BF11-2FF2D1B5CDD7}"/>
              </a:ext>
            </a:extLst>
          </p:cNvPr>
          <p:cNvSpPr txBox="1"/>
          <p:nvPr/>
        </p:nvSpPr>
        <p:spPr>
          <a:xfrm>
            <a:off x="0" y="0"/>
            <a:ext cx="12295163" cy="830997"/>
          </a:xfrm>
          <a:prstGeom prst="rect">
            <a:avLst/>
          </a:prstGeom>
          <a:solidFill>
            <a:srgbClr val="1B4388"/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SUPPORT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BB622A1-DCE6-4CBC-B905-7169B05D70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4" y="1079351"/>
            <a:ext cx="4768949" cy="488396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744F6F21-325D-4252-81E1-25181BE79C08}"/>
              </a:ext>
            </a:extLst>
          </p:cNvPr>
          <p:cNvSpPr txBox="1"/>
          <p:nvPr/>
        </p:nvSpPr>
        <p:spPr>
          <a:xfrm>
            <a:off x="0" y="6211669"/>
            <a:ext cx="412183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Relationships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B87E83-FCB0-4931-AFFE-D0B427356F6C}"/>
              </a:ext>
            </a:extLst>
          </p:cNvPr>
          <p:cNvSpPr txBox="1"/>
          <p:nvPr/>
        </p:nvSpPr>
        <p:spPr>
          <a:xfrm>
            <a:off x="4121833" y="6211669"/>
            <a:ext cx="4037427" cy="646331"/>
          </a:xfrm>
          <a:prstGeom prst="rect">
            <a:avLst/>
          </a:prstGeom>
          <a:solidFill>
            <a:srgbClr val="1B438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 Narrow" panose="020B0606020202030204" pitchFamily="34" charset="0"/>
              </a:rPr>
              <a:t>Relevance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0C5BE3-EC2A-4A59-ABF5-6EBD59A55215}"/>
              </a:ext>
            </a:extLst>
          </p:cNvPr>
          <p:cNvSpPr txBox="1"/>
          <p:nvPr/>
        </p:nvSpPr>
        <p:spPr>
          <a:xfrm>
            <a:off x="8159260" y="6211669"/>
            <a:ext cx="413590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1B4388"/>
                </a:solidFill>
                <a:latin typeface="Arial Narrow" panose="020B0606020202030204" pitchFamily="34" charset="0"/>
              </a:rPr>
              <a:t>Rigor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D323BA-F338-4814-A148-DABE6102198E}"/>
              </a:ext>
            </a:extLst>
          </p:cNvPr>
          <p:cNvSpPr txBox="1"/>
          <p:nvPr/>
        </p:nvSpPr>
        <p:spPr>
          <a:xfrm>
            <a:off x="5970563" y="1079351"/>
            <a:ext cx="601042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4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Study Halls on Tuesday and Thursday in Advisory with peer support.</a:t>
            </a:r>
          </a:p>
          <a:p>
            <a:pPr marL="514350" indent="-514350">
              <a:buAutoNum type="arabicPeriod"/>
            </a:pPr>
            <a:endParaRPr lang="en-US" sz="24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District-wide assessments are taken in Advisory.</a:t>
            </a:r>
          </a:p>
          <a:p>
            <a:pPr marL="514350" indent="-514350">
              <a:buAutoNum type="arabicPeriod"/>
            </a:pPr>
            <a:endParaRPr lang="en-US" sz="24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Progress Report and Report Card meetings with the Advisory Teacher happen every grading period.</a:t>
            </a:r>
          </a:p>
          <a:p>
            <a:pPr marL="514350" indent="-514350">
              <a:buAutoNum type="arabicPeriod"/>
            </a:pPr>
            <a:endParaRPr lang="en-US" sz="24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 b="1" dirty="0">
                <a:solidFill>
                  <a:srgbClr val="1B4388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Senior Projects (Senior Exhibition and AP Capstone Projects are supported by and practiced in Advisory.</a:t>
            </a:r>
          </a:p>
          <a:p>
            <a:pPr marL="514350" indent="-514350">
              <a:buAutoNum type="arabicPeriod"/>
            </a:pPr>
            <a:endParaRPr lang="en-US" sz="2400" b="1" dirty="0">
              <a:solidFill>
                <a:srgbClr val="1B4388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15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194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Silberman, Joshua P</dc:creator>
  <cp:lastModifiedBy>Silberman, Joshua P</cp:lastModifiedBy>
  <cp:revision>17</cp:revision>
  <dcterms:created xsi:type="dcterms:W3CDTF">2018-12-26T16:27:36Z</dcterms:created>
  <dcterms:modified xsi:type="dcterms:W3CDTF">2018-12-26T18:14:40Z</dcterms:modified>
</cp:coreProperties>
</file>